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9" r:id="rId1"/>
  </p:sldMasterIdLst>
  <p:notesMasterIdLst>
    <p:notesMasterId r:id="rId40"/>
  </p:notesMasterIdLst>
  <p:sldIdLst>
    <p:sldId id="256" r:id="rId2"/>
    <p:sldId id="259" r:id="rId3"/>
    <p:sldId id="257" r:id="rId4"/>
    <p:sldId id="258" r:id="rId5"/>
    <p:sldId id="261" r:id="rId6"/>
    <p:sldId id="262" r:id="rId7"/>
    <p:sldId id="283" r:id="rId8"/>
    <p:sldId id="263" r:id="rId9"/>
    <p:sldId id="272" r:id="rId10"/>
    <p:sldId id="264" r:id="rId11"/>
    <p:sldId id="278" r:id="rId12"/>
    <p:sldId id="279" r:id="rId13"/>
    <p:sldId id="281" r:id="rId14"/>
    <p:sldId id="294" r:id="rId15"/>
    <p:sldId id="280" r:id="rId16"/>
    <p:sldId id="282" r:id="rId17"/>
    <p:sldId id="265" r:id="rId18"/>
    <p:sldId id="284" r:id="rId19"/>
    <p:sldId id="285" r:id="rId20"/>
    <p:sldId id="286" r:id="rId21"/>
    <p:sldId id="287" r:id="rId22"/>
    <p:sldId id="273" r:id="rId23"/>
    <p:sldId id="274" r:id="rId24"/>
    <p:sldId id="275" r:id="rId25"/>
    <p:sldId id="267" r:id="rId26"/>
    <p:sldId id="289" r:id="rId27"/>
    <p:sldId id="276" r:id="rId28"/>
    <p:sldId id="295" r:id="rId29"/>
    <p:sldId id="277" r:id="rId30"/>
    <p:sldId id="268" r:id="rId31"/>
    <p:sldId id="269" r:id="rId32"/>
    <p:sldId id="290" r:id="rId33"/>
    <p:sldId id="271" r:id="rId34"/>
    <p:sldId id="260" r:id="rId35"/>
    <p:sldId id="291" r:id="rId36"/>
    <p:sldId id="292" r:id="rId37"/>
    <p:sldId id="293" r:id="rId38"/>
    <p:sldId id="28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999F22-7FA2-497E-ABBD-DA85941032E6}">
          <p14:sldIdLst>
            <p14:sldId id="256"/>
            <p14:sldId id="259"/>
            <p14:sldId id="257"/>
            <p14:sldId id="258"/>
          </p14:sldIdLst>
        </p14:section>
        <p14:section name="Matter" id="{1B385BDD-1311-4C05-AB98-C55843E603BA}">
          <p14:sldIdLst>
            <p14:sldId id="261"/>
            <p14:sldId id="262"/>
            <p14:sldId id="283"/>
          </p14:sldIdLst>
        </p14:section>
        <p14:section name="Architecture" id="{15CA34BC-5069-4CA8-B11B-6BC7DA7A41E9}">
          <p14:sldIdLst>
            <p14:sldId id="263"/>
            <p14:sldId id="272"/>
          </p14:sldIdLst>
        </p14:section>
        <p14:section name="Data Model" id="{E50BDBCC-E178-4350-B59D-EE5B50AD1290}">
          <p14:sldIdLst>
            <p14:sldId id="264"/>
            <p14:sldId id="278"/>
            <p14:sldId id="279"/>
            <p14:sldId id="281"/>
            <p14:sldId id="294"/>
            <p14:sldId id="280"/>
            <p14:sldId id="282"/>
          </p14:sldIdLst>
        </p14:section>
        <p14:section name="Interaction model" id="{89EE8640-9830-4B35-8711-250803445619}">
          <p14:sldIdLst>
            <p14:sldId id="265"/>
            <p14:sldId id="284"/>
            <p14:sldId id="285"/>
            <p14:sldId id="286"/>
            <p14:sldId id="287"/>
          </p14:sldIdLst>
        </p14:section>
        <p14:section name="Network" id="{EF5C3729-0818-4157-83A7-3D32854B65C6}">
          <p14:sldIdLst>
            <p14:sldId id="273"/>
            <p14:sldId id="274"/>
            <p14:sldId id="275"/>
            <p14:sldId id="267"/>
            <p14:sldId id="289"/>
          </p14:sldIdLst>
        </p14:section>
        <p14:section name="Fabric" id="{AEC8E8C8-7B9A-4C0E-A73C-CE70C2F304F0}">
          <p14:sldIdLst>
            <p14:sldId id="276"/>
            <p14:sldId id="295"/>
            <p14:sldId id="277"/>
          </p14:sldIdLst>
        </p14:section>
        <p14:section name="Hub &amp; Bridge" id="{E1D12BC7-1AFF-4D7F-AF83-430EB5EF9C1A}">
          <p14:sldIdLst>
            <p14:sldId id="268"/>
          </p14:sldIdLst>
        </p14:section>
        <p14:section name="CSA Membership" id="{2E194BCD-0897-4631-B37E-66D15BF21670}">
          <p14:sldIdLst>
            <p14:sldId id="269"/>
            <p14:sldId id="290"/>
          </p14:sldIdLst>
        </p14:section>
        <p14:section name="Develop with matter" id="{2C692B9E-807D-4BFA-ABF1-869513B8D552}">
          <p14:sldIdLst>
            <p14:sldId id="271"/>
          </p14:sldIdLst>
        </p14:section>
        <p14:section name="OpenThread" id="{CE730125-611A-4EEC-8D64-02D2CB4DB034}">
          <p14:sldIdLst>
            <p14:sldId id="260"/>
          </p14:sldIdLst>
        </p14:section>
        <p14:section name="Game controller" id="{9BB2D5DE-18BA-4873-92BE-F2601516570C}">
          <p14:sldIdLst>
            <p14:sldId id="291"/>
          </p14:sldIdLst>
        </p14:section>
        <p14:section name="Matter controller" id="{7EFCB405-05FA-483B-86E5-F22146E40453}">
          <p14:sldIdLst>
            <p14:sldId id="292"/>
          </p14:sldIdLst>
        </p14:section>
        <p14:section name="Breakout game" id="{BAED3D76-3466-4336-825A-44E4C606706F}">
          <p14:sldIdLst>
            <p14:sldId id="293"/>
          </p14:sldIdLst>
        </p14:section>
        <p14:section name="Q&amp;A" id="{87C16A0C-7204-4241-8FC0-19ABF94D25F5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t Gysen" initials="BG" lastIdx="2" clrIdx="0">
    <p:extLst>
      <p:ext uri="{19B8F6BF-5375-455C-9EA6-DF929625EA0E}">
        <p15:presenceInfo xmlns:p15="http://schemas.microsoft.com/office/powerpoint/2012/main" userId="77990582a85fd8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7283" autoAdjust="0"/>
  </p:normalViewPr>
  <p:slideViewPr>
    <p:cSldViewPr snapToGrid="0">
      <p:cViewPr varScale="1">
        <p:scale>
          <a:sx n="101" d="100"/>
          <a:sy n="101" d="100"/>
        </p:scale>
        <p:origin x="13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2F75F-8874-49BF-9ED3-AB69D9681A0E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EE968-3D25-4C8A-8999-1FB13EBA1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4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protocol </a:t>
            </a:r>
            <a:r>
              <a:rPr lang="en-US" dirty="0" err="1"/>
              <a:t>misbruikt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61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8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8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27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67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Vermeld</a:t>
            </a:r>
            <a:r>
              <a:rPr lang="en-US" dirty="0"/>
              <a:t> de CSA!!!</a:t>
            </a:r>
          </a:p>
          <a:p>
            <a:r>
              <a:rPr lang="en-US" dirty="0"/>
              <a:t>XIAUDU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4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7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Hue -&gt; Zigbee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96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Institute of Electrical and Electronics Engineers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17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Kreatief</a:t>
            </a:r>
            <a:r>
              <a:rPr lang="en-US" dirty="0"/>
              <a:t> </a:t>
            </a:r>
            <a:r>
              <a:rPr lang="en-US" dirty="0" err="1"/>
              <a:t>geweest</a:t>
            </a:r>
            <a:r>
              <a:rPr lang="en-US" dirty="0"/>
              <a:t> met het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40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RCP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de main processor </a:t>
            </a:r>
            <a:r>
              <a:rPr lang="en-US" dirty="0" err="1"/>
              <a:t>ontlast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CSA </a:t>
            </a:r>
            <a:r>
              <a:rPr lang="en-US" b="1" dirty="0"/>
              <a:t>formerly Zigbee Alliance </a:t>
            </a:r>
            <a:r>
              <a:rPr lang="en-US" b="0" dirty="0"/>
              <a:t>Rebranding in 2021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Vermeld</a:t>
            </a:r>
            <a:r>
              <a:rPr lang="en-US" dirty="0"/>
              <a:t> de CSA!!!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5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Core on the top three 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can run over any type of IPv6 transport and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1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Divided into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1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interaction except Subscribe consists of one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21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action = Write request, Timed Request, Suppress Response flag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17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for e.g.  By the controller to invoke one of the commands of the data link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96D5-A72B-4FEA-BD6E-02715B292A3D}" type="datetime1">
              <a:rPr lang="nl-BE" smtClean="0"/>
              <a:t>2/05/2024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30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C0A1-CC03-4E28-BC62-E21DD0A164D0}" type="datetime1">
              <a:rPr lang="nl-BE" smtClean="0"/>
              <a:t>2/05/2024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85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1DE7-AB44-42FD-873C-C6BDC558866C}" type="datetime1">
              <a:rPr lang="nl-BE" smtClean="0"/>
              <a:t>2/05/2024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382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3949A-892A-4B91-987F-B7E6369108F6}" type="datetime1">
              <a:rPr lang="nl-BE" smtClean="0"/>
              <a:t>2/05/2024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293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FF267-CC37-4BC3-81FA-0E2527DCDA31}" type="datetime1">
              <a:rPr lang="nl-BE" smtClean="0"/>
              <a:t>2/05/2024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106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60D86-DE3F-4F61-94D6-493731407CD2}" type="datetime1">
              <a:rPr lang="nl-BE" smtClean="0"/>
              <a:t>2/05/2024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9694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4FEF-6A3C-43B1-A84B-E7AF8CF12B80}" type="datetime1">
              <a:rPr lang="nl-BE" smtClean="0"/>
              <a:t>2/05/2024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3184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A9A31-3F4C-44BA-AD21-3F5F0D30B841}" type="datetime1">
              <a:rPr lang="nl-BE" smtClean="0"/>
              <a:t>2/05/2024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837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3128-ADA7-4975-9AA5-5E740E863B12}" type="datetime1">
              <a:rPr lang="nl-BE" smtClean="0"/>
              <a:t>2/05/2024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050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CE35-CB9D-4BFE-9161-8DBFF68FF01C}" type="datetime1">
              <a:rPr lang="nl-BE" smtClean="0"/>
              <a:t>2/05/2024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16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7A7C6-37D7-499D-8EE4-6C1698E2E794}" type="datetime1">
              <a:rPr lang="nl-BE" smtClean="0"/>
              <a:t>2/05/2024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29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931F-1F75-43E8-AB3E-A135219DC82B}" type="datetime1">
              <a:rPr lang="nl-BE" smtClean="0"/>
              <a:t>2/05/2024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205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539F-0B00-4350-89CF-5D49288A2915}" type="datetime1">
              <a:rPr lang="nl-BE" smtClean="0"/>
              <a:t>2/05/2024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595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F3F7E-F42D-4F27-A0AE-F0AA0916546C}" type="datetime1">
              <a:rPr lang="nl-BE" smtClean="0"/>
              <a:t>2/05/2024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83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CE6B-4DE0-4C6D-8E37-9F38CB5B3DF6}" type="datetime1">
              <a:rPr lang="nl-BE" smtClean="0"/>
              <a:t>2/05/2024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014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EFD79-94C5-4846-BF19-65428280F9D3}" type="datetime1">
              <a:rPr lang="nl-BE" smtClean="0"/>
              <a:t>2/05/2024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178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7F8C0-DBE2-4EBB-9B7F-719C94353CFA}" type="datetime1">
              <a:rPr lang="nl-BE" smtClean="0"/>
              <a:t>2/05/2024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102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ADC79-65DD-2BC5-5F42-217BBD55E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Breakout game </a:t>
            </a:r>
            <a:r>
              <a:rPr lang="en-US" dirty="0"/>
              <a:t>using</a:t>
            </a:r>
            <a:r>
              <a:rPr lang="nl-BE" dirty="0"/>
              <a:t> Matter over Thread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BA81143-E7B8-99F6-5B16-60B7739D1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By Bart Gysen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A1A6E8C-15C2-C8FB-933C-1E7FBE57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46" y="4834970"/>
            <a:ext cx="2783467" cy="964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7E84C-A171-819C-916E-C60AC07F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4936021"/>
            <a:ext cx="4762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4E6A-816A-4660-CE0F-C9DC7A8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CA6-1F58-7B53-0A67-E045863C30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Device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A874B-AB4E-91F9-B097-457EB723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4" y="3351474"/>
            <a:ext cx="10225632" cy="26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9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657B-70AE-2AD9-12B4-E10D6DB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9116-D5DC-08A0-C462-B864CAB3C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Uniquely addressable entity</a:t>
            </a:r>
          </a:p>
          <a:p>
            <a:r>
              <a:rPr lang="en-US" dirty="0"/>
              <a:t>One or more endpoints</a:t>
            </a:r>
          </a:p>
          <a:p>
            <a:r>
              <a:rPr lang="en-US" dirty="0"/>
              <a:t>Set of behaviors</a:t>
            </a:r>
          </a:p>
          <a:p>
            <a:pPr lvl="1"/>
            <a:r>
              <a:rPr lang="en-US" dirty="0"/>
              <a:t>Dimmable Light</a:t>
            </a:r>
          </a:p>
          <a:p>
            <a:pPr lvl="1"/>
            <a:r>
              <a:rPr lang="en-US" dirty="0"/>
              <a:t>Dimmer Switch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A9B6BE26-CD88-8099-CEF5-3C23A789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96748"/>
            <a:ext cx="6324600" cy="54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FEC1-9A07-61D2-5FA4-1B6979DE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235F-AE9E-B2D2-4711-3B50A1FD8B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of functionality’s</a:t>
            </a:r>
          </a:p>
          <a:p>
            <a:pPr lvl="1"/>
            <a:r>
              <a:rPr lang="en-US" dirty="0"/>
              <a:t>On/Off</a:t>
            </a:r>
          </a:p>
          <a:p>
            <a:pPr lvl="1"/>
            <a:r>
              <a:rPr lang="en-US" dirty="0"/>
              <a:t>Level Control</a:t>
            </a:r>
          </a:p>
          <a:p>
            <a:r>
              <a:rPr lang="en-US" strike="sngStrike" dirty="0"/>
              <a:t>Contains clusters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1D2B8609-DFF7-86DE-D7CA-952697B9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25" y="1404973"/>
            <a:ext cx="6315075" cy="54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0164-C017-1F16-3C38-1373A87F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Device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CD78-6E14-50C3-515E-14A658AD89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Officially defined collection of requirements</a:t>
            </a:r>
          </a:p>
          <a:p>
            <a:r>
              <a:rPr lang="en-US" dirty="0"/>
              <a:t>Intended to ensure interoperability</a:t>
            </a:r>
          </a:p>
          <a:p>
            <a:r>
              <a:rPr lang="en-US" dirty="0"/>
              <a:t>Device library specification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A2312-88BE-5EEA-E1AD-2F7BDFFC51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2A889-A991-A437-4202-6FA6E964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69" y="1529728"/>
            <a:ext cx="7319832" cy="2809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20D7F0-848D-45E2-7A62-386F04EE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05" y="4339100"/>
            <a:ext cx="7324695" cy="25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3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657B-70AE-2AD9-12B4-E10D6DB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9116-D5DC-08A0-C462-B864CAB3C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Uniquely addressable entity</a:t>
            </a:r>
          </a:p>
          <a:p>
            <a:r>
              <a:rPr lang="en-US" dirty="0"/>
              <a:t>One or more endpoints</a:t>
            </a:r>
          </a:p>
          <a:p>
            <a:r>
              <a:rPr lang="en-US" dirty="0"/>
              <a:t>Set of behaviors</a:t>
            </a:r>
          </a:p>
          <a:p>
            <a:pPr lvl="1"/>
            <a:r>
              <a:rPr lang="en-US" dirty="0"/>
              <a:t>Dimmable Light</a:t>
            </a:r>
          </a:p>
          <a:p>
            <a:pPr lvl="1"/>
            <a:r>
              <a:rPr lang="en-US" dirty="0"/>
              <a:t>Dimmer Switch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A9B6BE26-CD88-8099-CEF5-3C23A789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96748"/>
            <a:ext cx="6324600" cy="54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Reusable building blocks</a:t>
            </a:r>
          </a:p>
          <a:p>
            <a:r>
              <a:rPr lang="en-US" dirty="0"/>
              <a:t>Grouping commonly used functionality</a:t>
            </a:r>
          </a:p>
          <a:p>
            <a:r>
              <a:rPr lang="en-US" dirty="0"/>
              <a:t>Application cluster specification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4DFDA84E-9E97-F4EF-4F5B-B4C17E2C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0" y="1149522"/>
            <a:ext cx="6953250" cy="2821312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1788EF44-655F-0185-9DC6-2964A150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315" y="3949326"/>
            <a:ext cx="6859685" cy="29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61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Custom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2160589"/>
            <a:ext cx="9047691" cy="3880772"/>
          </a:xfrm>
        </p:spPr>
        <p:txBody>
          <a:bodyPr/>
          <a:lstStyle/>
          <a:p>
            <a:r>
              <a:rPr lang="en-US" dirty="0"/>
              <a:t>Designed to add functionalities</a:t>
            </a:r>
          </a:p>
          <a:p>
            <a:r>
              <a:rPr lang="en-US" dirty="0"/>
              <a:t>Reusing or extending a existing cluster will only work with custom controller</a:t>
            </a:r>
          </a:p>
          <a:p>
            <a:r>
              <a:rPr lang="en-US" dirty="0"/>
              <a:t>A new cluster specification only possible with a least an adoption-level member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9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3741-CF63-DE85-4796-9E900C92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F058-6359-F62F-FE4B-76D040965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866341" cy="3880772"/>
          </a:xfrm>
        </p:spPr>
        <p:txBody>
          <a:bodyPr/>
          <a:lstStyle/>
          <a:p>
            <a:r>
              <a:rPr lang="en-US" dirty="0"/>
              <a:t>Defines the methods of communication</a:t>
            </a:r>
          </a:p>
          <a:p>
            <a:r>
              <a:rPr lang="en-US" dirty="0"/>
              <a:t>Initiators - Targets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2247F-A19C-29A3-242D-27E3C5D15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4" b="3088"/>
          <a:stretch/>
        </p:blipFill>
        <p:spPr>
          <a:xfrm>
            <a:off x="4903940" y="2620442"/>
            <a:ext cx="7288060" cy="42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06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4AC6-4334-7F4D-FA54-B9938CA7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–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F61F-7439-7891-452E-2FDC738161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Get attributes and/or events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Initiator requests a list of attributes and/or events</a:t>
            </a:r>
          </a:p>
          <a:p>
            <a:r>
              <a:rPr lang="en-US" dirty="0"/>
              <a:t>Target responds with requested list and a suppress response flag</a:t>
            </a:r>
          </a:p>
          <a:p>
            <a:r>
              <a:rPr lang="en-US" dirty="0"/>
              <a:t>Initiator generates a status response, not send when suppress response flag is set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0EC20BF1-076D-8B27-1ADA-3405F32D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2119314"/>
            <a:ext cx="4385681" cy="33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8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CF2B-2EE8-BC97-3A39-F63718E6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2121-5C17-1187-E789-8CE6F2AF9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Modify values of attributes</a:t>
            </a:r>
          </a:p>
          <a:p>
            <a:r>
              <a:rPr lang="en-US" dirty="0"/>
              <a:t>Untimed or Timed transaction</a:t>
            </a:r>
          </a:p>
          <a:p>
            <a:r>
              <a:rPr lang="en-US" dirty="0"/>
              <a:t>Untimed two actions</a:t>
            </a:r>
          </a:p>
          <a:p>
            <a:r>
              <a:rPr lang="en-US" dirty="0"/>
              <a:t>Timed four actions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2929BD4E-95EB-88A5-E72B-AA847110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643" y="1491049"/>
            <a:ext cx="3051486" cy="1999280"/>
          </a:xfrm>
          <a:prstGeom prst="rect">
            <a:avLst/>
          </a:prstGeom>
        </p:spPr>
      </p:pic>
      <p:pic>
        <p:nvPicPr>
          <p:cNvPr id="10" name="Afbeelding 1">
            <a:extLst>
              <a:ext uri="{FF2B5EF4-FFF2-40B4-BE49-F238E27FC236}">
                <a16:creationId xmlns:a16="http://schemas.microsoft.com/office/drawing/2014/main" id="{4A6FA4D2-EEEE-6EB5-AAD0-5B30AAC35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315" y="3605424"/>
            <a:ext cx="2905392" cy="29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47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61FC-FBB9-DE2B-1F88-C526ED29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D6AC7-46D3-F2E1-735D-836138C4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40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3BFD-815A-7AE5-F9CE-EF20A831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Invoke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7C96-4826-5A47-1910-54B57621CD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invoke commands</a:t>
            </a:r>
          </a:p>
          <a:p>
            <a:r>
              <a:rPr lang="en-US" dirty="0"/>
              <a:t>Similar to write interaction</a:t>
            </a:r>
          </a:p>
          <a:p>
            <a:r>
              <a:rPr lang="en-US" dirty="0"/>
              <a:t>Untimed / Timed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215F2-9E0C-DEC5-9F8D-CB6D47ED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75" y="1511841"/>
            <a:ext cx="2638230" cy="191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D6F6-0D43-DD8B-0528-89554960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22" y="3565406"/>
            <a:ext cx="2627183" cy="27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08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BCAB-DDC7-3FC1-A310-FE84A37D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Subscribe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28DE-53D7-1DEF-E3C9-FFA7C588F6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Used to automatically receive updates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Will be checked with status and subscribe response</a:t>
            </a:r>
          </a:p>
          <a:p>
            <a:endParaRPr lang="en-US" dirty="0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DF193F26-1FA9-54B6-D0A3-135618EB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59" y="1760540"/>
            <a:ext cx="3002915" cy="4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40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1820D-66C5-9848-0DE4-1A026A9F0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5013347" cy="3880772"/>
          </a:xfrm>
        </p:spPr>
        <p:txBody>
          <a:bodyPr/>
          <a:lstStyle/>
          <a:p>
            <a:r>
              <a:rPr lang="en-US" dirty="0"/>
              <a:t>IPv6</a:t>
            </a:r>
          </a:p>
          <a:p>
            <a:r>
              <a:rPr lang="en-US" dirty="0"/>
              <a:t>Focus on three link layer technologies</a:t>
            </a:r>
          </a:p>
          <a:p>
            <a:r>
              <a:rPr lang="en-US" dirty="0"/>
              <a:t>Single Network Topology</a:t>
            </a:r>
          </a:p>
          <a:p>
            <a:r>
              <a:rPr lang="en-US" dirty="0"/>
              <a:t>Star Network Topology</a:t>
            </a:r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381A380-4E83-756C-70F1-D026B45A1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0590"/>
            <a:ext cx="5669162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78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Single Network Topology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1D4956-0E90-6D30-595C-11D49B4507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525454"/>
            <a:ext cx="6513512" cy="4515908"/>
          </a:xfrm>
        </p:spPr>
      </p:pic>
    </p:spTree>
    <p:extLst>
      <p:ext uri="{BB962C8B-B14F-4D97-AF65-F5344CB8AC3E}">
        <p14:creationId xmlns:p14="http://schemas.microsoft.com/office/powerpoint/2010/main" val="262940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Star Network Topology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62" y="1427324"/>
            <a:ext cx="5818187" cy="5106750"/>
          </a:xfrm>
        </p:spPr>
      </p:pic>
    </p:spTree>
    <p:extLst>
      <p:ext uri="{BB962C8B-B14F-4D97-AF65-F5344CB8AC3E}">
        <p14:creationId xmlns:p14="http://schemas.microsoft.com/office/powerpoint/2010/main" val="322629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6589-459E-B8B7-C28E-F82845698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Pairing method</a:t>
            </a:r>
          </a:p>
          <a:p>
            <a:r>
              <a:rPr lang="en-US" dirty="0"/>
              <a:t>Performed over BLE</a:t>
            </a:r>
          </a:p>
          <a:p>
            <a:r>
              <a:rPr lang="en-US" dirty="0"/>
              <a:t>Controller needs onboarding payload:</a:t>
            </a:r>
          </a:p>
          <a:p>
            <a:pPr lvl="1"/>
            <a:r>
              <a:rPr lang="en-US" dirty="0"/>
              <a:t>QR Code</a:t>
            </a:r>
          </a:p>
          <a:p>
            <a:pPr lvl="1"/>
            <a:r>
              <a:rPr lang="en-US" dirty="0"/>
              <a:t>QR Code Payload used in command line tools</a:t>
            </a:r>
          </a:p>
          <a:p>
            <a:pPr lvl="1"/>
            <a:r>
              <a:rPr lang="en-US" dirty="0"/>
              <a:t>Manual pairing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BF69E-D728-53FD-8598-B55E0F7FD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7" r="11122"/>
          <a:stretch/>
        </p:blipFill>
        <p:spPr>
          <a:xfrm>
            <a:off x="6729126" y="1930400"/>
            <a:ext cx="5462874" cy="49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60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pic>
        <p:nvPicPr>
          <p:cNvPr id="8" name="Afbeelding 1">
            <a:extLst>
              <a:ext uri="{FF2B5EF4-FFF2-40B4-BE49-F238E27FC236}">
                <a16:creationId xmlns:a16="http://schemas.microsoft.com/office/drawing/2014/main" id="{BB8722CA-66F6-DAB3-CE11-2F06E45E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07" y="1445259"/>
            <a:ext cx="5740195" cy="51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6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9514416" cy="1320800"/>
          </a:xfrm>
        </p:spPr>
        <p:txBody>
          <a:bodyPr/>
          <a:lstStyle/>
          <a:p>
            <a:r>
              <a:rPr lang="en-US" dirty="0"/>
              <a:t>Matter – Fabric</a:t>
            </a:r>
          </a:p>
        </p:txBody>
      </p:sp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43F92D5B-E7F7-A1E9-9003-1E885EFE1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91" y="-10187"/>
            <a:ext cx="7813409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88CEC9-CFBA-ACA3-28F8-299C59AD77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whole network</a:t>
            </a:r>
          </a:p>
          <a:p>
            <a:r>
              <a:rPr lang="en-US" dirty="0"/>
              <a:t>Sharing the same security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99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62B4-1596-3D96-A849-FCE3480D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674E-C510-BEDB-8491-9D36F214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EA876-31FC-8928-853C-02669469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57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Multiple Fabrics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223"/>
            <a:ext cx="6087096" cy="5342777"/>
          </a:xfrm>
        </p:spPr>
      </p:pic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6BEAE703-AACC-6E1B-0440-30BCAFBE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5661" y="1373098"/>
            <a:ext cx="6249020" cy="54849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B1DB07-0F58-3D20-8D8D-3A20EB1DFA17}"/>
              </a:ext>
            </a:extLst>
          </p:cNvPr>
          <p:cNvSpPr/>
          <p:nvPr/>
        </p:nvSpPr>
        <p:spPr>
          <a:xfrm>
            <a:off x="3541073" y="1871197"/>
            <a:ext cx="5012687" cy="19296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0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ADC23-ED31-2748-DFF2-65324D72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Contents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B080076-4297-5931-F3FE-D55D62C03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3880772"/>
          </a:xfrm>
        </p:spPr>
        <p:txBody>
          <a:bodyPr>
            <a:normAutofit/>
          </a:bodyPr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  <a:p>
            <a:r>
              <a:rPr lang="nl-BE" dirty="0"/>
              <a:t>Matter</a:t>
            </a:r>
          </a:p>
          <a:p>
            <a:r>
              <a:rPr lang="nl-BE" dirty="0"/>
              <a:t>OpenThread</a:t>
            </a:r>
          </a:p>
          <a:p>
            <a:r>
              <a:rPr lang="nl-BE" dirty="0"/>
              <a:t>Game controller</a:t>
            </a:r>
          </a:p>
          <a:p>
            <a:r>
              <a:rPr lang="nl-BE" dirty="0"/>
              <a:t>Matter controller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Q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nl-BE" dirty="0"/>
              <a:t>A</a:t>
            </a:r>
          </a:p>
          <a:p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12B9612-7993-56D0-6911-526D6A979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6776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8EE7-3197-ECF0-99ED-8158F4EC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Hub &amp; Bridge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F6E375-785A-F4AE-E11A-5DE6E3E90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0E3BD0-D2E3-70B2-6977-09AC2A1FD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Serves as controller</a:t>
            </a:r>
          </a:p>
          <a:p>
            <a:r>
              <a:rPr lang="en-US" dirty="0"/>
              <a:t>Not tied to ecosystem</a:t>
            </a:r>
          </a:p>
          <a:p>
            <a:r>
              <a:rPr lang="en-US" dirty="0"/>
              <a:t>Often functions as Border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B7D7CF-44A1-1B77-880C-7222EFEA3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5B5F9-A101-AF72-BBDD-7D302B2A89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Add more flexibility</a:t>
            </a:r>
          </a:p>
          <a:p>
            <a:r>
              <a:rPr lang="en-US" dirty="0"/>
              <a:t>Acts as translator for non-Matter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47D3E-0FAB-88B7-532B-4926929C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967" y="4362451"/>
            <a:ext cx="6971034" cy="249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53BBD-C852-2EFB-5D12-86A606F4E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210" y="4067174"/>
            <a:ext cx="2743852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73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2A39-B55C-1A7B-E458-EBDBAEE7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CSA Membership &amp; certification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BEBC-519F-7BD3-0413-1F108409D2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Membership necessary for certifying</a:t>
            </a:r>
          </a:p>
          <a:p>
            <a:r>
              <a:rPr lang="en-US" dirty="0"/>
              <a:t>Official resources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Authorization to contribute </a:t>
            </a:r>
          </a:p>
          <a:p>
            <a:r>
              <a:rPr lang="en-US" dirty="0">
                <a:latin typeface="Arial" panose="020B0604020202020204" pitchFamily="34" charset="0"/>
              </a:rPr>
              <a:t>Unique Vendor ID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03844-7931-A414-20AE-EC6FDC94D7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1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B1A34-3DD3-25A7-51BD-D32E619604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05D0F-E7B1-A7D0-AB0B-33CE7ED1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-14021"/>
            <a:ext cx="8078997" cy="68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96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A585-8DE8-8AD2-AA09-A00CC60B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Develop with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BA7D-59DA-144E-C188-3FDB913385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GitHub project-chip</a:t>
            </a:r>
          </a:p>
          <a:p>
            <a:pPr lvl="1"/>
            <a:r>
              <a:rPr lang="en-US" dirty="0"/>
              <a:t>SDK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Certification tool</a:t>
            </a:r>
          </a:p>
          <a:p>
            <a:r>
              <a:rPr lang="en-US" dirty="0"/>
              <a:t>Manufacturer SDK</a:t>
            </a:r>
          </a:p>
          <a:p>
            <a:pPr lvl="1"/>
            <a:r>
              <a:rPr lang="en-US" dirty="0"/>
              <a:t>Manufacturer IDE</a:t>
            </a:r>
          </a:p>
          <a:p>
            <a:pPr lvl="1"/>
            <a:r>
              <a:rPr lang="en-US" dirty="0"/>
              <a:t>A lot of examples you can use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4949A-4389-61E4-B0F3-DE62713CDF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64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B216-696F-AA13-4F83-E7A2CA2B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32D5-4226-1A27-160D-A706972AC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Network-protocol</a:t>
            </a:r>
          </a:p>
          <a:p>
            <a:r>
              <a:rPr lang="en-US" dirty="0"/>
              <a:t>IEEE 802.15.4</a:t>
            </a:r>
          </a:p>
          <a:p>
            <a:r>
              <a:rPr lang="en-US" dirty="0"/>
              <a:t>IPv6</a:t>
            </a:r>
          </a:p>
          <a:p>
            <a:r>
              <a:rPr lang="en-US" dirty="0"/>
              <a:t>Low-power</a:t>
            </a:r>
          </a:p>
          <a:p>
            <a:r>
              <a:rPr lang="en-US" dirty="0"/>
              <a:t>Border Router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AFD1-CEA5-D50A-F9AA-B7DB8C45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89" y="536006"/>
            <a:ext cx="7915611" cy="568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71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BF3D-B1E6-FE1E-7F83-6AD5A662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CEB04-6519-2FDE-5448-35C05E46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EFR32MG24 SoC - BRD2601B All-in-one-Solution</a:t>
            </a:r>
          </a:p>
          <a:p>
            <a:r>
              <a:rPr lang="en-US" dirty="0"/>
              <a:t>No device type available</a:t>
            </a:r>
          </a:p>
          <a:p>
            <a:r>
              <a:rPr lang="en-US" dirty="0"/>
              <a:t>To make it work, we need to be creative</a:t>
            </a:r>
          </a:p>
          <a:p>
            <a:r>
              <a:rPr lang="en-US" dirty="0"/>
              <a:t>Using On/Off sensor with level control</a:t>
            </a:r>
          </a:p>
          <a:p>
            <a:r>
              <a:rPr lang="en-US" dirty="0"/>
              <a:t>Consideration Client vs. Server</a:t>
            </a:r>
          </a:p>
          <a:p>
            <a:endParaRPr lang="en-US" dirty="0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48C95C16-14A3-1C6A-20DF-C667F05DD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" t="8949" b="7962"/>
          <a:stretch/>
        </p:blipFill>
        <p:spPr>
          <a:xfrm>
            <a:off x="1438275" y="4238625"/>
            <a:ext cx="2686049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4A12-2AE2-616E-22A5-29C913E5D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51" y="0"/>
            <a:ext cx="606994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15456A-A7D0-3AF0-DB32-8D9035C3F44D}"/>
              </a:ext>
            </a:extLst>
          </p:cNvPr>
          <p:cNvSpPr/>
          <p:nvPr/>
        </p:nvSpPr>
        <p:spPr>
          <a:xfrm>
            <a:off x="6343650" y="2381250"/>
            <a:ext cx="952500" cy="69532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595BE-6AA6-1FE4-8736-D2CFA398C3C2}"/>
              </a:ext>
            </a:extLst>
          </p:cNvPr>
          <p:cNvSpPr/>
          <p:nvPr/>
        </p:nvSpPr>
        <p:spPr>
          <a:xfrm>
            <a:off x="8648700" y="5705475"/>
            <a:ext cx="952500" cy="97155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54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0EF9-8760-B2FF-8C7A-E3E0136D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Controller /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EDFC-514B-A1E5-8A88-138F5011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4</a:t>
            </a:r>
          </a:p>
          <a:p>
            <a:r>
              <a:rPr lang="en-US" dirty="0"/>
              <a:t>Radio Co-Processor EFR32xG21</a:t>
            </a:r>
          </a:p>
          <a:p>
            <a:r>
              <a:rPr lang="en-US" dirty="0"/>
              <a:t>Ubuntu with CHIP-Tool and OpenThread</a:t>
            </a:r>
          </a:p>
          <a:p>
            <a:r>
              <a:rPr lang="en-US" dirty="0"/>
              <a:t>Python Breakout game</a:t>
            </a:r>
          </a:p>
        </p:txBody>
      </p:sp>
      <p:pic>
        <p:nvPicPr>
          <p:cNvPr id="7" name="Afbeelding 1">
            <a:extLst>
              <a:ext uri="{FF2B5EF4-FFF2-40B4-BE49-F238E27FC236}">
                <a16:creationId xmlns:a16="http://schemas.microsoft.com/office/drawing/2014/main" id="{99006B46-715F-A271-2F47-4A55AADF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730" y="3230059"/>
            <a:ext cx="5066270" cy="3634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D2CA6-405D-67CA-F9B8-03781036E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" r="1" b="5772"/>
          <a:stretch/>
        </p:blipFill>
        <p:spPr>
          <a:xfrm>
            <a:off x="6934200" y="0"/>
            <a:ext cx="5257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41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3650-DCA6-CE11-EFB4-D51F7296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5E1D3-9958-F0DF-D6AE-BE6DF6BC0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Game from GitHub and heavily modified</a:t>
            </a:r>
          </a:p>
          <a:p>
            <a:r>
              <a:rPr lang="en-US" dirty="0"/>
              <a:t>CHIP-Tool to interact</a:t>
            </a:r>
          </a:p>
          <a:p>
            <a:r>
              <a:rPr lang="en-US" dirty="0"/>
              <a:t>Subscribe transaction to get value</a:t>
            </a:r>
          </a:p>
          <a:p>
            <a:r>
              <a:rPr lang="en-US" dirty="0"/>
              <a:t>Subprocess and threading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4F5C-F5F7-6AEA-CEA4-CC8F0CB8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541" y="410094"/>
            <a:ext cx="5020759" cy="59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3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73EF1A-B254-94B1-A44B-F5FF88FC2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dirty="0"/>
              <a:t>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F664BE-ECF7-CA56-4859-DFCF270363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9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139692-307B-FB77-61A0-2EDDAB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92" y="0"/>
            <a:ext cx="9373908" cy="68580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CD404E7-5D80-2402-133D-2FD5B163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E8090F-6DDA-9847-5756-A26185ADA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Matter interactive demo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Controlled </a:t>
            </a:r>
            <a:r>
              <a:rPr lang="en-US" dirty="0"/>
              <a:t>with</a:t>
            </a:r>
            <a:r>
              <a:rPr lang="nl-BE" dirty="0"/>
              <a:t> motion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706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E9B4-2F9C-7449-0665-31E78F25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947B-D217-D9B9-DF4E-F25AB18A6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Data Model</a:t>
            </a:r>
          </a:p>
          <a:p>
            <a:r>
              <a:rPr lang="en-US" dirty="0"/>
              <a:t>Interaction Model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F4841-E955-C9FC-8CF0-DC97288DD3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Commissioning</a:t>
            </a:r>
          </a:p>
          <a:p>
            <a:r>
              <a:rPr lang="en-US" dirty="0"/>
              <a:t>Hub &amp; Bridge</a:t>
            </a:r>
          </a:p>
          <a:p>
            <a:r>
              <a:rPr lang="en-US" dirty="0"/>
              <a:t>CSA membership &amp; certification</a:t>
            </a:r>
          </a:p>
          <a:p>
            <a:r>
              <a:rPr lang="en-US" dirty="0"/>
              <a:t>Develop with Matter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3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BAC8-DF75-8A6C-317C-601EC837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</a:t>
            </a:r>
            <a:r>
              <a:rPr lang="en-US" b="1" dirty="0"/>
              <a:t> </a:t>
            </a:r>
            <a:r>
              <a:rPr lang="en-US" dirty="0"/>
              <a:t>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54C1C-B1E5-8DC4-E42E-5512816A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connectivity standard for the smart home</a:t>
            </a:r>
          </a:p>
          <a:p>
            <a:r>
              <a:rPr lang="en-US" dirty="0"/>
              <a:t>Connectivity Standards Alliance</a:t>
            </a:r>
          </a:p>
          <a:p>
            <a:r>
              <a:rPr lang="en-US" dirty="0"/>
              <a:t>Connected Home over IP (CHIP)</a:t>
            </a:r>
          </a:p>
          <a:p>
            <a:r>
              <a:rPr lang="en-US" dirty="0"/>
              <a:t>interoperability and compatibility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First official release V1.0 in September 2022</a:t>
            </a:r>
          </a:p>
          <a:p>
            <a:r>
              <a:rPr lang="en-US" dirty="0"/>
              <a:t>Release V1.1 in May 2023 – bug fixes and SDK improvements</a:t>
            </a:r>
          </a:p>
          <a:p>
            <a:r>
              <a:rPr lang="en-US" dirty="0"/>
              <a:t>Release V1.2 in October 2023 – expanding with new device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1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62B4-1596-3D96-A849-FCE3480D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674E-C510-BEDB-8491-9D36F214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EA876-31FC-8928-853C-02669469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9A96E-4167-E6E6-EAF1-B750488B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0400"/>
            <a:ext cx="8110009" cy="492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440FB-8937-F5C4-3E54-46B6EA058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799" y="2057400"/>
            <a:ext cx="4259201" cy="3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0584"/>
            <a:ext cx="8596668" cy="13208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Matter – Architecture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0E68DD24-CFBE-054E-4265-3826B794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008" y="1854241"/>
            <a:ext cx="5540737" cy="3722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7A28F1-165E-C3DA-F6DB-0ACDE303DBDA}"/>
              </a:ext>
            </a:extLst>
          </p:cNvPr>
          <p:cNvSpPr txBox="1"/>
          <p:nvPr/>
        </p:nvSpPr>
        <p:spPr>
          <a:xfrm>
            <a:off x="3847785" y="1456077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STUDY THIS!!!!!</a:t>
            </a:r>
          </a:p>
        </p:txBody>
      </p:sp>
    </p:spTree>
    <p:extLst>
      <p:ext uri="{BB962C8B-B14F-4D97-AF65-F5344CB8AC3E}">
        <p14:creationId xmlns:p14="http://schemas.microsoft.com/office/powerpoint/2010/main" val="1443603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730</Words>
  <Application>Microsoft Office PowerPoint</Application>
  <PresentationFormat>Widescreen</PresentationFormat>
  <Paragraphs>195</Paragraphs>
  <Slides>38</Slides>
  <Notes>19</Notes>
  <HiddenSlides>14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Roboto</vt:lpstr>
      <vt:lpstr>Trebuchet MS</vt:lpstr>
      <vt:lpstr>Wingdings 3</vt:lpstr>
      <vt:lpstr>Facet</vt:lpstr>
      <vt:lpstr>Breakout game using Matter over Thread</vt:lpstr>
      <vt:lpstr>Goals</vt:lpstr>
      <vt:lpstr>Contents</vt:lpstr>
      <vt:lpstr>Project overview</vt:lpstr>
      <vt:lpstr>Matter - contents</vt:lpstr>
      <vt:lpstr>Matter - About</vt:lpstr>
      <vt:lpstr>PowerPoint Presentation</vt:lpstr>
      <vt:lpstr>Matter – Architecture</vt:lpstr>
      <vt:lpstr>Matter – Architecture</vt:lpstr>
      <vt:lpstr>Matter – Data Model - Concept</vt:lpstr>
      <vt:lpstr>Matter – Data Model - Concept</vt:lpstr>
      <vt:lpstr>Matter – Data Model - Endpoint</vt:lpstr>
      <vt:lpstr>Matter – Data Model – Device Type</vt:lpstr>
      <vt:lpstr>Matter – Data Model - Concept</vt:lpstr>
      <vt:lpstr>Matter – Data Model - Cluster</vt:lpstr>
      <vt:lpstr>Matter – Data Model – Custom Cluster</vt:lpstr>
      <vt:lpstr>Matter – Interaction Model</vt:lpstr>
      <vt:lpstr>Matter – Interaction Model – Read</vt:lpstr>
      <vt:lpstr>Matter – Interaction Model - Write</vt:lpstr>
      <vt:lpstr>Matter – Interaction Model - Invoke</vt:lpstr>
      <vt:lpstr>Matter – Interaction Model - Subscribe</vt:lpstr>
      <vt:lpstr>Matter – Network</vt:lpstr>
      <vt:lpstr>Matter – Network – Single Network Topology</vt:lpstr>
      <vt:lpstr>Matter – Network – Star Network Topology</vt:lpstr>
      <vt:lpstr>Matter - Commissioning</vt:lpstr>
      <vt:lpstr>Matter - Commissioning</vt:lpstr>
      <vt:lpstr>Matter – Fabric</vt:lpstr>
      <vt:lpstr>PowerPoint Presentation</vt:lpstr>
      <vt:lpstr>Matter – Multiple Fabrics</vt:lpstr>
      <vt:lpstr>Matter – Hub &amp; Bridge</vt:lpstr>
      <vt:lpstr>Matter – CSA Membership &amp; certification</vt:lpstr>
      <vt:lpstr>PowerPoint Presentation</vt:lpstr>
      <vt:lpstr>Matter – Develop with Matter</vt:lpstr>
      <vt:lpstr>OpenThread</vt:lpstr>
      <vt:lpstr>Game Controller</vt:lpstr>
      <vt:lpstr>Matter Controller / Hub</vt:lpstr>
      <vt:lpstr>Breakout game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controller using Matter over Thread</dc:title>
  <dc:creator>Bart Gysen</dc:creator>
  <cp:lastModifiedBy>Bart Gysen</cp:lastModifiedBy>
  <cp:revision>42</cp:revision>
  <dcterms:created xsi:type="dcterms:W3CDTF">2024-03-28T09:48:14Z</dcterms:created>
  <dcterms:modified xsi:type="dcterms:W3CDTF">2024-05-02T12:30:23Z</dcterms:modified>
</cp:coreProperties>
</file>